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9E5D4D-9F1C-4C12-8CED-618E44D7DDE8}"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5D4D-9F1C-4C12-8CED-618E44D7DDE8}"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5D4D-9F1C-4C12-8CED-618E44D7DDE8}"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9E5D4D-9F1C-4C12-8CED-618E44D7DDE8}"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E5D4D-9F1C-4C12-8CED-618E44D7DDE8}" type="datetimeFigureOut">
              <a:rPr lang="en-US" smtClean="0"/>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9E5D4D-9F1C-4C12-8CED-618E44D7DDE8}"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9E5D4D-9F1C-4C12-8CED-618E44D7DDE8}" type="datetimeFigureOut">
              <a:rPr lang="en-US" smtClean="0"/>
              <a:t>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9E5D4D-9F1C-4C12-8CED-618E44D7DDE8}" type="datetimeFigureOut">
              <a:rPr lang="en-US" smtClean="0"/>
              <a:t>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E5D4D-9F1C-4C12-8CED-618E44D7DDE8}" type="datetimeFigureOut">
              <a:rPr lang="en-US" smtClean="0"/>
              <a:t>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E5D4D-9F1C-4C12-8CED-618E44D7DDE8}"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E5D4D-9F1C-4C12-8CED-618E44D7DDE8}" type="datetimeFigureOut">
              <a:rPr lang="en-US" smtClean="0"/>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A1917-E8DB-4FE2-A78B-774DDAE7415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5D4D-9F1C-4C12-8CED-618E44D7DDE8}" type="datetimeFigureOut">
              <a:rPr lang="en-US" smtClean="0"/>
              <a:t>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3A1917-E8DB-4FE2-A78B-774DDAE7415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3152" y="0"/>
            <a:ext cx="9217152" cy="6858000"/>
          </a:xfrm>
          <a:prstGeom prst="rect">
            <a:avLst/>
          </a:prstGeom>
          <a:noFill/>
          <a:ln w="9525">
            <a:noFill/>
            <a:miter lim="800000"/>
            <a:headEnd/>
            <a:tailEnd/>
          </a:ln>
        </p:spPr>
      </p:pic>
      <p:sp>
        <p:nvSpPr>
          <p:cNvPr id="2" name="Title 1"/>
          <p:cNvSpPr>
            <a:spLocks noGrp="1"/>
          </p:cNvSpPr>
          <p:nvPr>
            <p:ph type="ctrTitle"/>
          </p:nvPr>
        </p:nvSpPr>
        <p:spPr>
          <a:xfrm>
            <a:off x="457200" y="1447800"/>
            <a:ext cx="7772400" cy="1470025"/>
          </a:xfrm>
        </p:spPr>
        <p:txBody>
          <a:bodyPr/>
          <a:lstStyle/>
          <a:p>
            <a:r>
              <a:rPr lang="en-US" dirty="0" smtClean="0"/>
              <a:t>Home Cooking</a:t>
            </a:r>
            <a:endParaRPr lang="en-US" dirty="0"/>
          </a:p>
        </p:txBody>
      </p:sp>
      <p:sp>
        <p:nvSpPr>
          <p:cNvPr id="3" name="Subtitle 2"/>
          <p:cNvSpPr>
            <a:spLocks noGrp="1"/>
          </p:cNvSpPr>
          <p:nvPr>
            <p:ph type="subTitle" idx="1"/>
          </p:nvPr>
        </p:nvSpPr>
        <p:spPr>
          <a:xfrm>
            <a:off x="0" y="4343400"/>
            <a:ext cx="6400800" cy="1752600"/>
          </a:xfrm>
        </p:spPr>
        <p:txBody>
          <a:bodyPr>
            <a:normAutofit fontScale="70000" lnSpcReduction="20000"/>
          </a:bodyPr>
          <a:lstStyle/>
          <a:p>
            <a:r>
              <a:rPr lang="en-US" dirty="0" smtClean="0">
                <a:solidFill>
                  <a:srgbClr val="FFFF00"/>
                </a:solidFill>
              </a:rPr>
              <a:t>Home field advantage in the four major professional sports</a:t>
            </a:r>
          </a:p>
          <a:p>
            <a:endParaRPr lang="en-US" dirty="0">
              <a:solidFill>
                <a:srgbClr val="FFFF00"/>
              </a:solidFill>
            </a:endParaRPr>
          </a:p>
          <a:p>
            <a:r>
              <a:rPr lang="en-US" dirty="0" smtClean="0">
                <a:solidFill>
                  <a:srgbClr val="FFFF00"/>
                </a:solidFill>
              </a:rPr>
              <a:t>By Pat Maher</a:t>
            </a:r>
          </a:p>
          <a:p>
            <a:r>
              <a:rPr lang="en-US" dirty="0" smtClean="0">
                <a:solidFill>
                  <a:srgbClr val="FFFF00"/>
                </a:solidFill>
              </a:rPr>
              <a:t>And Mike </a:t>
            </a:r>
            <a:r>
              <a:rPr lang="en-US" dirty="0" err="1" smtClean="0">
                <a:solidFill>
                  <a:srgbClr val="FFFF00"/>
                </a:solidFill>
              </a:rPr>
              <a:t>Danziger</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NHL</a:t>
            </a:r>
            <a:endParaRPr lang="en-US" dirty="0"/>
          </a:p>
        </p:txBody>
      </p:sp>
      <p:sp>
        <p:nvSpPr>
          <p:cNvPr id="3" name="Content Placeholder 2"/>
          <p:cNvSpPr>
            <a:spLocks noGrp="1"/>
          </p:cNvSpPr>
          <p:nvPr>
            <p:ph idx="1"/>
          </p:nvPr>
        </p:nvSpPr>
        <p:spPr/>
        <p:txBody>
          <a:bodyPr/>
          <a:lstStyle/>
          <a:p>
            <a:r>
              <a:rPr lang="en-US" dirty="0" smtClean="0"/>
              <a:t>Home </a:t>
            </a:r>
            <a:r>
              <a:rPr lang="en-US" dirty="0" err="1" smtClean="0"/>
              <a:t>Wp</a:t>
            </a:r>
            <a:r>
              <a:rPr lang="en-US" dirty="0" smtClean="0"/>
              <a:t>			Away </a:t>
            </a:r>
            <a:r>
              <a:rPr lang="en-US" dirty="0" err="1" smtClean="0"/>
              <a:t>Wp</a:t>
            </a:r>
            <a:endParaRPr lang="en-US" dirty="0" smtClean="0"/>
          </a:p>
          <a:p>
            <a:pPr lvl="1"/>
            <a:r>
              <a:rPr lang="en-US" dirty="0" smtClean="0"/>
              <a:t>	Mean: .561			-Mean: .439</a:t>
            </a:r>
          </a:p>
          <a:p>
            <a:pPr lvl="1"/>
            <a:r>
              <a:rPr lang="en-US" dirty="0" smtClean="0"/>
              <a:t>Std Dev: .0971		-Std Dev: .1054</a:t>
            </a:r>
          </a:p>
          <a:p>
            <a:pPr lvl="1"/>
            <a:r>
              <a:rPr lang="en-US" dirty="0" smtClean="0"/>
              <a:t>Min: .3902			-Min: .2195</a:t>
            </a:r>
          </a:p>
          <a:p>
            <a:pPr lvl="1"/>
            <a:r>
              <a:rPr lang="en-US" dirty="0" smtClean="0"/>
              <a:t>Q1: .4817			-Q1: .3415</a:t>
            </a:r>
          </a:p>
          <a:p>
            <a:pPr lvl="1"/>
            <a:r>
              <a:rPr lang="en-US" dirty="0" smtClean="0"/>
              <a:t>Median: .5732		-Median: .4634</a:t>
            </a:r>
          </a:p>
          <a:p>
            <a:pPr lvl="1"/>
            <a:r>
              <a:rPr lang="en-US" dirty="0" smtClean="0"/>
              <a:t>Q3: .6159			-Q3: .5183</a:t>
            </a:r>
          </a:p>
          <a:p>
            <a:pPr lvl="1"/>
            <a:r>
              <a:rPr lang="en-US" dirty="0" smtClean="0"/>
              <a:t>Max: .7317			Max: .5854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NHL</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95400" y="1600200"/>
            <a:ext cx="6553200" cy="4368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NHL</a:t>
            </a:r>
            <a:endParaRPr lang="en-US" dirty="0"/>
          </a:p>
        </p:txBody>
      </p:sp>
      <p:sp>
        <p:nvSpPr>
          <p:cNvPr id="3" name="Content Placeholder 2"/>
          <p:cNvSpPr>
            <a:spLocks noGrp="1"/>
          </p:cNvSpPr>
          <p:nvPr>
            <p:ph idx="1"/>
          </p:nvPr>
        </p:nvSpPr>
        <p:spPr/>
        <p:txBody>
          <a:bodyPr>
            <a:normAutofit/>
          </a:bodyPr>
          <a:lstStyle/>
          <a:p>
            <a:r>
              <a:rPr lang="en-US" dirty="0" smtClean="0"/>
              <a:t>PPG Home			PPG Away</a:t>
            </a:r>
          </a:p>
          <a:p>
            <a:pPr lvl="1"/>
            <a:r>
              <a:rPr lang="en-US" dirty="0" smtClean="0"/>
              <a:t>Mean: 1.2447		-Mean: 1.000</a:t>
            </a:r>
          </a:p>
          <a:p>
            <a:pPr lvl="1"/>
            <a:r>
              <a:rPr lang="en-US" dirty="0" smtClean="0"/>
              <a:t>Std Dev: .1813		-Std. Dev: .1990</a:t>
            </a:r>
          </a:p>
          <a:p>
            <a:pPr lvl="1"/>
            <a:r>
              <a:rPr lang="en-US" dirty="0" smtClean="0"/>
              <a:t>Min: .9756			-Min: .5366</a:t>
            </a:r>
          </a:p>
          <a:p>
            <a:pPr lvl="1"/>
            <a:r>
              <a:rPr lang="en-US" dirty="0" smtClean="0"/>
              <a:t>Q1: 1.0732			-Q1: ..8476</a:t>
            </a:r>
          </a:p>
          <a:p>
            <a:pPr lvl="1"/>
            <a:r>
              <a:rPr lang="en-US" dirty="0" smtClean="0"/>
              <a:t>Median: 1.2439		-Median: 1.0610</a:t>
            </a:r>
          </a:p>
          <a:p>
            <a:pPr lvl="1"/>
            <a:r>
              <a:rPr lang="en-US" dirty="0" smtClean="0"/>
              <a:t>Q3: 1.3659			-Q3: 1.1585</a:t>
            </a:r>
          </a:p>
          <a:p>
            <a:pPr lvl="1"/>
            <a:r>
              <a:rPr lang="en-US" dirty="0" smtClean="0"/>
              <a:t>Max: 1.6098			-Max: 1.3415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NHL</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143000" y="1371600"/>
            <a:ext cx="6972301" cy="4648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Postseason Comparison</a:t>
            </a:r>
            <a:endParaRPr lang="en-US" dirty="0"/>
          </a:p>
        </p:txBody>
      </p:sp>
      <p:sp>
        <p:nvSpPr>
          <p:cNvPr id="3" name="Content Placeholder 2"/>
          <p:cNvSpPr>
            <a:spLocks noGrp="1"/>
          </p:cNvSpPr>
          <p:nvPr>
            <p:ph idx="1"/>
          </p:nvPr>
        </p:nvSpPr>
        <p:spPr/>
        <p:txBody>
          <a:bodyPr/>
          <a:lstStyle/>
          <a:p>
            <a:r>
              <a:rPr lang="en-US" dirty="0" smtClean="0"/>
              <a:t>NFL: Postseason</a:t>
            </a:r>
          </a:p>
          <a:p>
            <a:pPr lvl="1"/>
            <a:r>
              <a:rPr lang="en-US" dirty="0" smtClean="0"/>
              <a:t>N: 10</a:t>
            </a:r>
          </a:p>
          <a:p>
            <a:pPr lvl="1"/>
            <a:r>
              <a:rPr lang="en-US" dirty="0" smtClean="0"/>
              <a:t>Home </a:t>
            </a:r>
            <a:r>
              <a:rPr lang="en-US" dirty="0" err="1" smtClean="0"/>
              <a:t>Wp</a:t>
            </a:r>
            <a:r>
              <a:rPr lang="en-US" dirty="0" smtClean="0"/>
              <a:t>: .400</a:t>
            </a:r>
          </a:p>
          <a:p>
            <a:pPr lvl="1"/>
            <a:r>
              <a:rPr lang="en-US" dirty="0" smtClean="0"/>
              <a:t>Away </a:t>
            </a:r>
            <a:r>
              <a:rPr lang="en-US" dirty="0" err="1" smtClean="0"/>
              <a:t>Wp</a:t>
            </a:r>
            <a:r>
              <a:rPr lang="en-US" dirty="0" smtClean="0"/>
              <a:t>: .600</a:t>
            </a:r>
          </a:p>
          <a:p>
            <a:r>
              <a:rPr lang="en-US" dirty="0" smtClean="0"/>
              <a:t>NFL: Regular Season</a:t>
            </a:r>
          </a:p>
          <a:p>
            <a:pPr lvl="1"/>
            <a:r>
              <a:rPr lang="en-US" dirty="0" smtClean="0"/>
              <a:t>N: 256</a:t>
            </a:r>
          </a:p>
          <a:p>
            <a:pPr lvl="1"/>
            <a:r>
              <a:rPr lang="en-US" dirty="0" smtClean="0"/>
              <a:t>Home </a:t>
            </a:r>
            <a:r>
              <a:rPr lang="en-US" dirty="0" err="1" smtClean="0"/>
              <a:t>Wp</a:t>
            </a:r>
            <a:r>
              <a:rPr lang="en-US" dirty="0" smtClean="0"/>
              <a:t>: .558</a:t>
            </a:r>
          </a:p>
          <a:p>
            <a:pPr lvl="1"/>
            <a:r>
              <a:rPr lang="en-US" dirty="0" smtClean="0"/>
              <a:t>Away </a:t>
            </a:r>
            <a:r>
              <a:rPr lang="en-US" dirty="0" err="1" smtClean="0"/>
              <a:t>Wp</a:t>
            </a:r>
            <a:r>
              <a:rPr lang="en-US" dirty="0" smtClean="0"/>
              <a:t>: .441</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419600" y="1828800"/>
            <a:ext cx="4286250" cy="3886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Postseason Comparison</a:t>
            </a:r>
            <a:endParaRPr lang="en-US" dirty="0"/>
          </a:p>
        </p:txBody>
      </p:sp>
      <p:sp>
        <p:nvSpPr>
          <p:cNvPr id="3" name="Content Placeholder 2"/>
          <p:cNvSpPr>
            <a:spLocks noGrp="1"/>
          </p:cNvSpPr>
          <p:nvPr>
            <p:ph idx="1"/>
          </p:nvPr>
        </p:nvSpPr>
        <p:spPr/>
        <p:txBody>
          <a:bodyPr/>
          <a:lstStyle/>
          <a:p>
            <a:r>
              <a:rPr lang="en-US" dirty="0" smtClean="0"/>
              <a:t>NBA: Postseason</a:t>
            </a:r>
          </a:p>
          <a:p>
            <a:pPr lvl="1"/>
            <a:r>
              <a:rPr lang="en-US" dirty="0" smtClean="0"/>
              <a:t>N: 82</a:t>
            </a:r>
          </a:p>
          <a:p>
            <a:pPr lvl="1"/>
            <a:r>
              <a:rPr lang="en-US" dirty="0" smtClean="0"/>
              <a:t>Home </a:t>
            </a:r>
            <a:r>
              <a:rPr lang="en-US" dirty="0" err="1" smtClean="0"/>
              <a:t>Wp</a:t>
            </a:r>
            <a:r>
              <a:rPr lang="en-US" dirty="0" smtClean="0"/>
              <a:t>: .658</a:t>
            </a:r>
          </a:p>
          <a:p>
            <a:pPr lvl="1"/>
            <a:r>
              <a:rPr lang="en-US" dirty="0" smtClean="0"/>
              <a:t>Away </a:t>
            </a:r>
            <a:r>
              <a:rPr lang="en-US" dirty="0" err="1" smtClean="0"/>
              <a:t>Wp</a:t>
            </a:r>
            <a:r>
              <a:rPr lang="en-US" dirty="0" smtClean="0"/>
              <a:t>: .341</a:t>
            </a:r>
          </a:p>
          <a:p>
            <a:r>
              <a:rPr lang="en-US" dirty="0" smtClean="0"/>
              <a:t>NBA: Regular Season</a:t>
            </a:r>
          </a:p>
          <a:p>
            <a:pPr lvl="1"/>
            <a:r>
              <a:rPr lang="en-US" dirty="0" smtClean="0"/>
              <a:t>N: 1230</a:t>
            </a:r>
          </a:p>
          <a:p>
            <a:pPr lvl="1"/>
            <a:r>
              <a:rPr lang="en-US" dirty="0" smtClean="0"/>
              <a:t>Home </a:t>
            </a:r>
            <a:r>
              <a:rPr lang="en-US" dirty="0" err="1" smtClean="0"/>
              <a:t>Wp</a:t>
            </a:r>
            <a:r>
              <a:rPr lang="en-US" dirty="0" smtClean="0"/>
              <a:t>: .592</a:t>
            </a:r>
          </a:p>
          <a:p>
            <a:pPr lvl="1"/>
            <a:r>
              <a:rPr lang="en-US" dirty="0" smtClean="0"/>
              <a:t>Away </a:t>
            </a:r>
            <a:r>
              <a:rPr lang="en-US" dirty="0" err="1" smtClean="0"/>
              <a:t>Wp</a:t>
            </a:r>
            <a:r>
              <a:rPr lang="en-US" dirty="0" smtClean="0"/>
              <a:t>: .406</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105400" y="1371600"/>
            <a:ext cx="3048000" cy="43719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Postseason Comparison</a:t>
            </a:r>
            <a:endParaRPr lang="en-US" dirty="0"/>
          </a:p>
        </p:txBody>
      </p:sp>
      <p:sp>
        <p:nvSpPr>
          <p:cNvPr id="3" name="Content Placeholder 2"/>
          <p:cNvSpPr>
            <a:spLocks noGrp="1"/>
          </p:cNvSpPr>
          <p:nvPr>
            <p:ph idx="1"/>
          </p:nvPr>
        </p:nvSpPr>
        <p:spPr/>
        <p:txBody>
          <a:bodyPr/>
          <a:lstStyle/>
          <a:p>
            <a:r>
              <a:rPr lang="en-US" dirty="0" smtClean="0"/>
              <a:t>MLB: Postseason</a:t>
            </a:r>
          </a:p>
          <a:p>
            <a:pPr lvl="1"/>
            <a:r>
              <a:rPr lang="en-US" dirty="0" smtClean="0"/>
              <a:t>N: 32</a:t>
            </a:r>
          </a:p>
          <a:p>
            <a:pPr lvl="1"/>
            <a:r>
              <a:rPr lang="en-US" dirty="0" smtClean="0"/>
              <a:t>Home </a:t>
            </a:r>
            <a:r>
              <a:rPr lang="en-US" dirty="0" err="1" smtClean="0"/>
              <a:t>Wp</a:t>
            </a:r>
            <a:r>
              <a:rPr lang="en-US" dirty="0" smtClean="0"/>
              <a:t>: .406</a:t>
            </a:r>
          </a:p>
          <a:p>
            <a:pPr lvl="1"/>
            <a:r>
              <a:rPr lang="en-US" dirty="0" smtClean="0"/>
              <a:t>Away </a:t>
            </a:r>
            <a:r>
              <a:rPr lang="en-US" dirty="0" err="1" smtClean="0"/>
              <a:t>Wp</a:t>
            </a:r>
            <a:r>
              <a:rPr lang="en-US" dirty="0" smtClean="0"/>
              <a:t>: .593</a:t>
            </a:r>
          </a:p>
          <a:p>
            <a:r>
              <a:rPr lang="en-US" dirty="0" smtClean="0"/>
              <a:t>MLB: Regular Season</a:t>
            </a:r>
          </a:p>
          <a:p>
            <a:pPr lvl="1"/>
            <a:r>
              <a:rPr lang="en-US" dirty="0" smtClean="0"/>
              <a:t>N: 2430</a:t>
            </a:r>
          </a:p>
          <a:p>
            <a:pPr lvl="1"/>
            <a:r>
              <a:rPr lang="en-US" dirty="0" smtClean="0"/>
              <a:t>Home </a:t>
            </a:r>
            <a:r>
              <a:rPr lang="en-US" dirty="0" err="1" smtClean="0"/>
              <a:t>Wp</a:t>
            </a:r>
            <a:r>
              <a:rPr lang="en-US" dirty="0" smtClean="0"/>
              <a:t>: .559</a:t>
            </a:r>
          </a:p>
          <a:p>
            <a:pPr lvl="1"/>
            <a:r>
              <a:rPr lang="en-US" dirty="0" smtClean="0"/>
              <a:t>Away </a:t>
            </a:r>
            <a:r>
              <a:rPr lang="en-US" dirty="0" err="1" smtClean="0"/>
              <a:t>Wp</a:t>
            </a:r>
            <a:r>
              <a:rPr lang="en-US" dirty="0" smtClean="0"/>
              <a:t>: .441</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953000" y="1524000"/>
            <a:ext cx="3505200" cy="474410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Postseason Comparison</a:t>
            </a:r>
            <a:endParaRPr lang="en-US" dirty="0"/>
          </a:p>
        </p:txBody>
      </p:sp>
      <p:sp>
        <p:nvSpPr>
          <p:cNvPr id="3" name="Content Placeholder 2"/>
          <p:cNvSpPr>
            <a:spLocks noGrp="1"/>
          </p:cNvSpPr>
          <p:nvPr>
            <p:ph idx="1"/>
          </p:nvPr>
        </p:nvSpPr>
        <p:spPr/>
        <p:txBody>
          <a:bodyPr/>
          <a:lstStyle/>
          <a:p>
            <a:r>
              <a:rPr lang="en-US" dirty="0" smtClean="0"/>
              <a:t>NHL Postseason: </a:t>
            </a:r>
          </a:p>
          <a:p>
            <a:pPr lvl="1"/>
            <a:r>
              <a:rPr lang="en-US" dirty="0" smtClean="0"/>
              <a:t>N: 89</a:t>
            </a:r>
          </a:p>
          <a:p>
            <a:pPr lvl="1"/>
            <a:r>
              <a:rPr lang="en-US" dirty="0" smtClean="0"/>
              <a:t>Home </a:t>
            </a:r>
            <a:r>
              <a:rPr lang="en-US" dirty="0" err="1" smtClean="0"/>
              <a:t>Wp</a:t>
            </a:r>
            <a:r>
              <a:rPr lang="en-US" dirty="0" smtClean="0"/>
              <a:t>: .517</a:t>
            </a:r>
          </a:p>
          <a:p>
            <a:pPr lvl="1"/>
            <a:r>
              <a:rPr lang="en-US" dirty="0" smtClean="0"/>
              <a:t>Away </a:t>
            </a:r>
            <a:r>
              <a:rPr lang="en-US" dirty="0" err="1" smtClean="0"/>
              <a:t>Wp</a:t>
            </a:r>
            <a:r>
              <a:rPr lang="en-US" dirty="0" smtClean="0"/>
              <a:t>: .483</a:t>
            </a:r>
          </a:p>
          <a:p>
            <a:r>
              <a:rPr lang="en-US" dirty="0" smtClean="0"/>
              <a:t>NHL Regular Season:</a:t>
            </a:r>
          </a:p>
          <a:p>
            <a:pPr lvl="1"/>
            <a:r>
              <a:rPr lang="en-US" dirty="0" smtClean="0"/>
              <a:t>N: 1230</a:t>
            </a:r>
          </a:p>
          <a:p>
            <a:pPr lvl="1"/>
            <a:r>
              <a:rPr lang="en-US" dirty="0" smtClean="0"/>
              <a:t>Home </a:t>
            </a:r>
            <a:r>
              <a:rPr lang="en-US" dirty="0" err="1" smtClean="0"/>
              <a:t>Wp</a:t>
            </a:r>
            <a:r>
              <a:rPr lang="en-US" dirty="0" smtClean="0"/>
              <a:t>: .561</a:t>
            </a:r>
          </a:p>
          <a:p>
            <a:pPr lvl="1"/>
            <a:r>
              <a:rPr lang="en-US" dirty="0" smtClean="0"/>
              <a:t>Away </a:t>
            </a:r>
            <a:r>
              <a:rPr lang="en-US" dirty="0" err="1" smtClean="0"/>
              <a:t>Wp</a:t>
            </a:r>
            <a:r>
              <a:rPr lang="en-US" dirty="0" smtClean="0"/>
              <a:t>: .439</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4419600" y="1905000"/>
            <a:ext cx="4114800" cy="3657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Our Study has shown that in this case, it is Home Court advantage that is strongest.  The NBA has the largest home winning percentage in both the regular season and the postseason.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During the regular season, the home field advantage in the NFL, MLB, and NHL are nearly identical.  The home team winning percentages are .559, .559, and .561 respectively.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In professional sports, games are played at the stadium of one particular team.  For the purpose of this project, they will be referred to as the “home team.”  The team who travelled to play the home team, and is therefore not playing at their home stadium will hereby be referred to as the “away team.”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Espn.com</a:t>
            </a:r>
          </a:p>
          <a:p>
            <a:r>
              <a:rPr lang="en-US" dirty="0" smtClean="0"/>
              <a:t>Baseballreference.com</a:t>
            </a:r>
          </a:p>
          <a:p>
            <a:r>
              <a:rPr lang="en-US" dirty="0" smtClean="0"/>
              <a:t>Basketballreference.com</a:t>
            </a:r>
          </a:p>
          <a:p>
            <a:r>
              <a:rPr lang="en-US" dirty="0" smtClean="0"/>
              <a:t>Profootballreference.com</a:t>
            </a:r>
          </a:p>
          <a:p>
            <a:r>
              <a:rPr lang="en-US" dirty="0" smtClean="0"/>
              <a:t>Hockeyreference.com</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continued</a:t>
            </a:r>
            <a:endParaRPr lang="en-US" dirty="0"/>
          </a:p>
        </p:txBody>
      </p:sp>
      <p:sp>
        <p:nvSpPr>
          <p:cNvPr id="3" name="Content Placeholder 2"/>
          <p:cNvSpPr>
            <a:spLocks noGrp="1"/>
          </p:cNvSpPr>
          <p:nvPr>
            <p:ph idx="1"/>
          </p:nvPr>
        </p:nvSpPr>
        <p:spPr/>
        <p:txBody>
          <a:bodyPr/>
          <a:lstStyle/>
          <a:p>
            <a:r>
              <a:rPr lang="en-US" dirty="0" smtClean="0"/>
              <a:t>We have compared the home and away winning percentages for each team in the four major professional sports (football, baseball, basketball, and hockey).  </a:t>
            </a:r>
          </a:p>
          <a:p>
            <a:r>
              <a:rPr lang="en-US" dirty="0" smtClean="0"/>
              <a:t>The data used for the project is from the most recent completed season for each league.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NFL</a:t>
            </a:r>
            <a:endParaRPr lang="en-US" dirty="0"/>
          </a:p>
        </p:txBody>
      </p:sp>
      <p:sp>
        <p:nvSpPr>
          <p:cNvPr id="3" name="Content Placeholder 2"/>
          <p:cNvSpPr>
            <a:spLocks noGrp="1"/>
          </p:cNvSpPr>
          <p:nvPr>
            <p:ph idx="1"/>
          </p:nvPr>
        </p:nvSpPr>
        <p:spPr>
          <a:xfrm>
            <a:off x="457200" y="1600200"/>
            <a:ext cx="8077200" cy="4525963"/>
          </a:xfrm>
        </p:spPr>
        <p:txBody>
          <a:bodyPr>
            <a:normAutofit/>
          </a:bodyPr>
          <a:lstStyle/>
          <a:p>
            <a:r>
              <a:rPr lang="en-US" dirty="0" smtClean="0"/>
              <a:t>Home </a:t>
            </a:r>
            <a:r>
              <a:rPr lang="en-US" dirty="0" err="1" smtClean="0"/>
              <a:t>wp</a:t>
            </a:r>
            <a:r>
              <a:rPr lang="en-US" dirty="0" smtClean="0"/>
              <a:t>: 				Away </a:t>
            </a:r>
            <a:r>
              <a:rPr lang="en-US" dirty="0" err="1" smtClean="0"/>
              <a:t>wp</a:t>
            </a:r>
            <a:endParaRPr lang="en-US" dirty="0" smtClean="0"/>
          </a:p>
          <a:p>
            <a:pPr lvl="1"/>
            <a:r>
              <a:rPr lang="en-US" dirty="0" smtClean="0"/>
              <a:t>Mean: .5586				-Mean: .4414</a:t>
            </a:r>
          </a:p>
          <a:p>
            <a:pPr lvl="1"/>
            <a:r>
              <a:rPr lang="en-US" dirty="0" smtClean="0"/>
              <a:t>Std dev: .2153			-Std dev: .2479</a:t>
            </a:r>
          </a:p>
          <a:p>
            <a:pPr lvl="1"/>
            <a:r>
              <a:rPr lang="en-US" dirty="0" smtClean="0"/>
              <a:t>Min: .1250				-Min: 0</a:t>
            </a:r>
          </a:p>
          <a:p>
            <a:pPr lvl="1"/>
            <a:r>
              <a:rPr lang="en-US" dirty="0" smtClean="0"/>
              <a:t>Q1: .375				-Q1: .250</a:t>
            </a:r>
          </a:p>
          <a:p>
            <a:pPr lvl="1"/>
            <a:r>
              <a:rPr lang="en-US" dirty="0" smtClean="0"/>
              <a:t>Median: .625				-Median: .375</a:t>
            </a:r>
          </a:p>
          <a:p>
            <a:pPr lvl="1"/>
            <a:r>
              <a:rPr lang="en-US" dirty="0" smtClean="0"/>
              <a:t>Q3: .625				-Q3: .750</a:t>
            </a:r>
          </a:p>
          <a:p>
            <a:pPr lvl="1"/>
            <a:r>
              <a:rPr lang="en-US" dirty="0" smtClean="0"/>
              <a:t>Max: 1					Max: .875</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NFL</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219200" y="1295400"/>
            <a:ext cx="6861572" cy="457438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a:t>
            </a:r>
            <a:endParaRPr lang="en-US" dirty="0"/>
          </a:p>
        </p:txBody>
      </p:sp>
      <p:sp>
        <p:nvSpPr>
          <p:cNvPr id="3" name="Content Placeholder 2"/>
          <p:cNvSpPr>
            <a:spLocks noGrp="1"/>
          </p:cNvSpPr>
          <p:nvPr>
            <p:ph idx="1"/>
          </p:nvPr>
        </p:nvSpPr>
        <p:spPr/>
        <p:txBody>
          <a:bodyPr>
            <a:normAutofit/>
          </a:bodyPr>
          <a:lstStyle/>
          <a:p>
            <a:r>
              <a:rPr lang="en-US" dirty="0" smtClean="0"/>
              <a:t>Home </a:t>
            </a:r>
            <a:r>
              <a:rPr lang="en-US" dirty="0" err="1" smtClean="0"/>
              <a:t>Wp</a:t>
            </a:r>
            <a:r>
              <a:rPr lang="en-US" dirty="0" smtClean="0"/>
              <a:t>			Away </a:t>
            </a:r>
            <a:r>
              <a:rPr lang="en-US" dirty="0" err="1" smtClean="0"/>
              <a:t>Wp</a:t>
            </a:r>
            <a:endParaRPr lang="en-US" dirty="0" smtClean="0"/>
          </a:p>
          <a:p>
            <a:pPr lvl="1"/>
            <a:r>
              <a:rPr lang="en-US" dirty="0" smtClean="0"/>
              <a:t>Mean: .5917			-Mean: .4057</a:t>
            </a:r>
          </a:p>
          <a:p>
            <a:pPr lvl="1"/>
            <a:r>
              <a:rPr lang="en-US" dirty="0" smtClean="0"/>
              <a:t>Std Dev: .1812		-Std Dev: .1663</a:t>
            </a:r>
          </a:p>
          <a:p>
            <a:pPr lvl="1"/>
            <a:r>
              <a:rPr lang="en-US" dirty="0" smtClean="0"/>
              <a:t>Min: .195			-Min: .098</a:t>
            </a:r>
          </a:p>
          <a:p>
            <a:pPr lvl="1"/>
            <a:r>
              <a:rPr lang="en-US" dirty="0" smtClean="0"/>
              <a:t>Q1: .439			-Q1: .262</a:t>
            </a:r>
          </a:p>
          <a:p>
            <a:pPr lvl="1"/>
            <a:r>
              <a:rPr lang="en-US" dirty="0" smtClean="0"/>
              <a:t>Median: .585			-Median: .427</a:t>
            </a:r>
          </a:p>
          <a:p>
            <a:pPr lvl="1"/>
            <a:r>
              <a:rPr lang="en-US" dirty="0" smtClean="0"/>
              <a:t>Q3: .762			-Q3: .561</a:t>
            </a:r>
          </a:p>
          <a:p>
            <a:pPr lvl="1"/>
            <a:r>
              <a:rPr lang="en-US" dirty="0" smtClean="0"/>
              <a:t>Max: .853			-Max: .659</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066800" y="1371600"/>
            <a:ext cx="6854429" cy="456961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MLB</a:t>
            </a:r>
            <a:endParaRPr lang="en-US" dirty="0"/>
          </a:p>
        </p:txBody>
      </p:sp>
      <p:sp>
        <p:nvSpPr>
          <p:cNvPr id="3" name="Content Placeholder 2"/>
          <p:cNvSpPr>
            <a:spLocks noGrp="1"/>
          </p:cNvSpPr>
          <p:nvPr>
            <p:ph idx="1"/>
          </p:nvPr>
        </p:nvSpPr>
        <p:spPr/>
        <p:txBody>
          <a:bodyPr>
            <a:normAutofit/>
          </a:bodyPr>
          <a:lstStyle/>
          <a:p>
            <a:r>
              <a:rPr lang="en-US" dirty="0" smtClean="0"/>
              <a:t>Home </a:t>
            </a:r>
            <a:r>
              <a:rPr lang="en-US" dirty="0" err="1" smtClean="0"/>
              <a:t>Wp</a:t>
            </a:r>
            <a:r>
              <a:rPr lang="en-US" dirty="0" smtClean="0"/>
              <a:t>			Away </a:t>
            </a:r>
            <a:r>
              <a:rPr lang="en-US" dirty="0" err="1" smtClean="0"/>
              <a:t>Wp</a:t>
            </a:r>
            <a:endParaRPr lang="en-US" dirty="0" smtClean="0"/>
          </a:p>
          <a:p>
            <a:pPr lvl="1"/>
            <a:r>
              <a:rPr lang="en-US" dirty="0" smtClean="0"/>
              <a:t>Mean: .5587			-Mean: .4410</a:t>
            </a:r>
          </a:p>
          <a:p>
            <a:pPr lvl="1"/>
            <a:r>
              <a:rPr lang="en-US" dirty="0" smtClean="0"/>
              <a:t>Std Dev: .0723		-Std Dev: .0873</a:t>
            </a:r>
          </a:p>
          <a:p>
            <a:pPr lvl="1"/>
            <a:r>
              <a:rPr lang="en-US" dirty="0" smtClean="0"/>
              <a:t>Min: .432			-Min: .210</a:t>
            </a:r>
          </a:p>
          <a:p>
            <a:pPr lvl="1"/>
            <a:r>
              <a:rPr lang="en-US" dirty="0" smtClean="0"/>
              <a:t>Q1: .494			-Q1: .376</a:t>
            </a:r>
          </a:p>
          <a:p>
            <a:pPr lvl="1"/>
            <a:r>
              <a:rPr lang="en-US" dirty="0" smtClean="0"/>
              <a:t>Median: .5585		-Median: .444</a:t>
            </a:r>
          </a:p>
          <a:p>
            <a:pPr lvl="1"/>
            <a:r>
              <a:rPr lang="en-US" dirty="0" smtClean="0"/>
              <a:t>Q3: .633			-Q3: .5217</a:t>
            </a:r>
            <a:endParaRPr lang="en-US" dirty="0"/>
          </a:p>
          <a:p>
            <a:pPr lvl="1"/>
            <a:r>
              <a:rPr lang="en-US" dirty="0" smtClean="0"/>
              <a:t>Max: .691			-Max: .580</a:t>
            </a:r>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MLB</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90600" y="1447800"/>
            <a:ext cx="7315201" cy="4876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Words>
  <Application>Microsoft Office PowerPoint</Application>
  <PresentationFormat>On-screen Show (4:3)</PresentationFormat>
  <Paragraphs>106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Home Cooking</vt:lpstr>
      <vt:lpstr>Introduction</vt:lpstr>
      <vt:lpstr>Introduction continued</vt:lpstr>
      <vt:lpstr>NFL</vt:lpstr>
      <vt:lpstr>NFL</vt:lpstr>
      <vt:lpstr>NBA</vt:lpstr>
      <vt:lpstr>NBA</vt:lpstr>
      <vt:lpstr>MLB</vt:lpstr>
      <vt:lpstr>MLB</vt:lpstr>
      <vt:lpstr>NHL</vt:lpstr>
      <vt:lpstr>NHL</vt:lpstr>
      <vt:lpstr>NHL</vt:lpstr>
      <vt:lpstr>NHL</vt:lpstr>
      <vt:lpstr>Postseason Comparison</vt:lpstr>
      <vt:lpstr>Postseason Comparison</vt:lpstr>
      <vt:lpstr>Postseason Comparison</vt:lpstr>
      <vt:lpstr>Postseason Comparison</vt:lpstr>
      <vt:lpstr>Summary</vt:lpstr>
      <vt:lpstr>Summary</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Cooking</dc:title>
  <dc:creator>Administrator</dc:creator>
  <cp:lastModifiedBy>Administrator</cp:lastModifiedBy>
  <cp:revision>10</cp:revision>
  <dcterms:created xsi:type="dcterms:W3CDTF">2011-02-28T02:43:50Z</dcterms:created>
  <dcterms:modified xsi:type="dcterms:W3CDTF">2011-02-28T04:00:51Z</dcterms:modified>
</cp:coreProperties>
</file>